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Open Sans SemiBold"/>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penSansSemiBold-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OpenSansSemiBold-italic.fntdata"/><Relationship Id="rId14" Type="http://schemas.openxmlformats.org/officeDocument/2006/relationships/slide" Target="slides/slide8.xml"/><Relationship Id="rId36" Type="http://schemas.openxmlformats.org/officeDocument/2006/relationships/font" Target="fonts/OpenSansSemiBold-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OpenSans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d9338043c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d9338043c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1c02ef9e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1c02ef9e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59ac6f0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59ac6f0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1c02ef9e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1c02ef9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1c02ef9e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1c02ef9e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019e064c5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019e064c5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1c02ef9e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51c02ef9e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51c02ef9e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51c02ef9e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1c02ef9e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51c02ef9e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1c02ef9e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51c02ef9e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51c02ef9e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51c02ef9e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1c02ef9e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1c02ef9e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1c02ef9e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1c02ef9e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1c02ef9e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1c02ef9e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1c02ef9e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51c02ef9e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115d36fb3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115d36fb3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1c02ef9e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1c02ef9e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1c02ef9e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1c02ef9e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51c02ef9e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51c02ef9e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1c02ef9e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51c02ef9e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51c02ef9e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51c02ef9e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d9338043c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d9338043c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2ba7cd800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2ba7cd800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ba7cd800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2ba7cd800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115d36fb3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115d36fb3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d9338043c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d9338043c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f9399fe6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f9399fe6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1c02ef9e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1c02ef9e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4"/>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5"/>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16"/>
          <p:cNvSpPr txBox="1"/>
          <p:nvPr>
            <p:ph type="title"/>
          </p:nvPr>
        </p:nvSpPr>
        <p:spPr>
          <a:xfrm>
            <a:off x="83100" y="2220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6"/>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16"/>
          <p:cNvCxnSpPr/>
          <p:nvPr/>
        </p:nvCxnSpPr>
        <p:spPr>
          <a:xfrm>
            <a:off x="3350" y="937925"/>
            <a:ext cx="9154200" cy="0"/>
          </a:xfrm>
          <a:prstGeom prst="straightConnector1">
            <a:avLst/>
          </a:prstGeom>
          <a:noFill/>
          <a:ln cap="flat" cmpd="sng" w="19050">
            <a:solidFill>
              <a:srgbClr val="CC4125"/>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17"/>
          <p:cNvSpPr txBox="1"/>
          <p:nvPr>
            <p:ph type="title"/>
          </p:nvPr>
        </p:nvSpPr>
        <p:spPr>
          <a:xfrm>
            <a:off x="83100" y="2220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4" name="Google Shape;84;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7"/>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17"/>
          <p:cNvCxnSpPr/>
          <p:nvPr/>
        </p:nvCxnSpPr>
        <p:spPr>
          <a:xfrm>
            <a:off x="3350" y="937925"/>
            <a:ext cx="9154200" cy="0"/>
          </a:xfrm>
          <a:prstGeom prst="straightConnector1">
            <a:avLst/>
          </a:prstGeom>
          <a:noFill/>
          <a:ln cap="flat" cmpd="sng" w="19050">
            <a:solidFill>
              <a:srgbClr val="CC4125"/>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18"/>
          <p:cNvSpPr txBox="1"/>
          <p:nvPr>
            <p:ph type="title"/>
          </p:nvPr>
        </p:nvSpPr>
        <p:spPr>
          <a:xfrm>
            <a:off x="83100" y="22205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8"/>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8"/>
          <p:cNvCxnSpPr/>
          <p:nvPr/>
        </p:nvCxnSpPr>
        <p:spPr>
          <a:xfrm>
            <a:off x="3350" y="937925"/>
            <a:ext cx="9154200" cy="0"/>
          </a:xfrm>
          <a:prstGeom prst="straightConnector1">
            <a:avLst/>
          </a:prstGeom>
          <a:noFill/>
          <a:ln cap="flat" cmpd="sng" w="19050">
            <a:solidFill>
              <a:srgbClr val="CC4125"/>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 name="Shape 93"/>
        <p:cNvGrpSpPr/>
        <p:nvPr/>
      </p:nvGrpSpPr>
      <p:grpSpPr>
        <a:xfrm>
          <a:off x="0" y="0"/>
          <a:ext cx="0" cy="0"/>
          <a:chOff x="0" y="0"/>
          <a:chExt cx="0" cy="0"/>
        </a:xfrm>
      </p:grpSpPr>
      <p:sp>
        <p:nvSpPr>
          <p:cNvPr id="94" name="Google Shape;9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5" name="Google Shape;9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6" name="Google Shape;9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7" name="Shape 97"/>
        <p:cNvGrpSpPr/>
        <p:nvPr/>
      </p:nvGrpSpPr>
      <p:grpSpPr>
        <a:xfrm>
          <a:off x="0" y="0"/>
          <a:ext cx="0" cy="0"/>
          <a:chOff x="0" y="0"/>
          <a:chExt cx="0" cy="0"/>
        </a:xfrm>
      </p:grpSpPr>
      <p:sp>
        <p:nvSpPr>
          <p:cNvPr id="98" name="Google Shape;9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9" name="Google Shape;9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 name="Shape 100"/>
        <p:cNvGrpSpPr/>
        <p:nvPr/>
      </p:nvGrpSpPr>
      <p:grpSpPr>
        <a:xfrm>
          <a:off x="0" y="0"/>
          <a:ext cx="0" cy="0"/>
          <a:chOff x="0" y="0"/>
          <a:chExt cx="0" cy="0"/>
        </a:xfrm>
      </p:grpSpPr>
      <p:sp>
        <p:nvSpPr>
          <p:cNvPr id="101" name="Google Shape;10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3" name="Google Shape;10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 name="Google Shape;10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08" name="Google Shape;10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 name="Google Shape;11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2" name="Google Shape;11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83100" y="2220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 name="Google Shape;25;p4"/>
          <p:cNvCxnSpPr/>
          <p:nvPr/>
        </p:nvCxnSpPr>
        <p:spPr>
          <a:xfrm>
            <a:off x="3350" y="937925"/>
            <a:ext cx="9154200" cy="0"/>
          </a:xfrm>
          <a:prstGeom prst="straightConnector1">
            <a:avLst/>
          </a:prstGeom>
          <a:noFill/>
          <a:ln cap="flat" cmpd="sng" w="19050">
            <a:solidFill>
              <a:srgbClr val="CC4125"/>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83100" y="2220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5"/>
          <p:cNvCxnSpPr/>
          <p:nvPr/>
        </p:nvCxnSpPr>
        <p:spPr>
          <a:xfrm>
            <a:off x="3350" y="937925"/>
            <a:ext cx="9154200" cy="0"/>
          </a:xfrm>
          <a:prstGeom prst="straightConnector1">
            <a:avLst/>
          </a:prstGeom>
          <a:noFill/>
          <a:ln cap="flat" cmpd="sng" w="19050">
            <a:solidFill>
              <a:srgbClr val="CC4125"/>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83100" y="2220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6"/>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6"/>
          <p:cNvCxnSpPr/>
          <p:nvPr/>
        </p:nvCxnSpPr>
        <p:spPr>
          <a:xfrm>
            <a:off x="3350" y="937925"/>
            <a:ext cx="9154200" cy="0"/>
          </a:xfrm>
          <a:prstGeom prst="straightConnector1">
            <a:avLst/>
          </a:prstGeom>
          <a:noFill/>
          <a:ln cap="flat" cmpd="sng" w="19050">
            <a:solidFill>
              <a:srgbClr val="CC4125"/>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8" name="Google Shape;4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00" y="222050"/>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1pPr>
            <a:lvl2pPr lvl="1">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2pPr>
            <a:lvl3pPr lvl="2">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3pPr>
            <a:lvl4pPr lvl="3">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4pPr>
            <a:lvl5pPr lvl="4">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5pPr>
            <a:lvl6pPr lvl="5">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6pPr>
            <a:lvl7pPr lvl="6">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7pPr>
            <a:lvl8pPr lvl="7">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8pPr>
            <a:lvl9pPr lvl="8">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1"/>
          <p:cNvPicPr preferRelativeResize="0"/>
          <p:nvPr/>
        </p:nvPicPr>
        <p:blipFill>
          <a:blip r:embed="rId1">
            <a:alphaModFix/>
          </a:blip>
          <a:stretch>
            <a:fillRect/>
          </a:stretch>
        </p:blipFill>
        <p:spPr>
          <a:xfrm>
            <a:off x="8287825" y="80825"/>
            <a:ext cx="773074" cy="7730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 name="Shape 60"/>
        <p:cNvGrpSpPr/>
        <p:nvPr/>
      </p:nvGrpSpPr>
      <p:grpSpPr>
        <a:xfrm>
          <a:off x="0" y="0"/>
          <a:ext cx="0" cy="0"/>
          <a:chOff x="0" y="0"/>
          <a:chExt cx="0" cy="0"/>
        </a:xfrm>
      </p:grpSpPr>
      <p:sp>
        <p:nvSpPr>
          <p:cNvPr id="61" name="Google Shape;61;p13"/>
          <p:cNvSpPr txBox="1"/>
          <p:nvPr>
            <p:ph type="title"/>
          </p:nvPr>
        </p:nvSpPr>
        <p:spPr>
          <a:xfrm>
            <a:off x="83100" y="222050"/>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1pPr>
            <a:lvl2pPr lvl="1" rtl="0">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2pPr>
            <a:lvl3pPr lvl="2" rtl="0">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3pPr>
            <a:lvl4pPr lvl="3" rtl="0">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4pPr>
            <a:lvl5pPr lvl="4" rtl="0">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5pPr>
            <a:lvl6pPr lvl="5" rtl="0">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6pPr>
            <a:lvl7pPr lvl="6" rtl="0">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7pPr>
            <a:lvl8pPr lvl="7" rtl="0">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8pPr>
            <a:lvl9pPr lvl="8" rtl="0">
              <a:spcBef>
                <a:spcPts val="0"/>
              </a:spcBef>
              <a:spcAft>
                <a:spcPts val="0"/>
              </a:spcAft>
              <a:buClr>
                <a:srgbClr val="980000"/>
              </a:buClr>
              <a:buSzPts val="2800"/>
              <a:buFont typeface="Open Sans SemiBold"/>
              <a:buNone/>
              <a:defRPr sz="2800">
                <a:solidFill>
                  <a:srgbClr val="980000"/>
                </a:solidFill>
                <a:latin typeface="Open Sans SemiBold"/>
                <a:ea typeface="Open Sans SemiBold"/>
                <a:cs typeface="Open Sans SemiBold"/>
                <a:sym typeface="Open Sans SemiBold"/>
              </a:defRPr>
            </a:lvl9pPr>
          </a:lstStyle>
          <a:p/>
        </p:txBody>
      </p:sp>
      <p:sp>
        <p:nvSpPr>
          <p:cNvPr id="62" name="Google Shape;6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63" name="Google Shape;6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3"/>
          <p:cNvSpPr/>
          <p:nvPr/>
        </p:nvSpPr>
        <p:spPr>
          <a:xfrm>
            <a:off x="-39500" y="5002800"/>
            <a:ext cx="9183600" cy="140700"/>
          </a:xfrm>
          <a:prstGeom prst="rect">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13"/>
          <p:cNvPicPr preferRelativeResize="0"/>
          <p:nvPr/>
        </p:nvPicPr>
        <p:blipFill>
          <a:blip r:embed="rId1">
            <a:alphaModFix/>
          </a:blip>
          <a:stretch>
            <a:fillRect/>
          </a:stretch>
        </p:blipFill>
        <p:spPr>
          <a:xfrm>
            <a:off x="8287825" y="80825"/>
            <a:ext cx="773074" cy="7730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mc:AlternateContent>
    <mc:Choice Requires="p14">
      <p:transition spd="slow" p14:dur="1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ieeexplore.ieee.org/stamp/stamp.jsp?tp=&amp;arnumber=8546073" TargetMode="External"/><Relationship Id="rId4" Type="http://schemas.openxmlformats.org/officeDocument/2006/relationships/hyperlink" Target="https://dl.acm.org/doi/pdf/10.1145/3164541.3164644" TargetMode="External"/><Relationship Id="rId5" Type="http://schemas.openxmlformats.org/officeDocument/2006/relationships/hyperlink" Target="https://www.dfki.de/fileadmin/user_upload/import/10648_FFD.pdf" TargetMode="External"/><Relationship Id="rId6" Type="http://schemas.openxmlformats.org/officeDocument/2006/relationships/hyperlink" Target="http://cvit.iiit.ac.in/usodi/img/projects/detection/Graphical-Object-Detection/dataset/GO-IIIT-5K.zip" TargetMode="External"/><Relationship Id="rId7" Type="http://schemas.openxmlformats.org/officeDocument/2006/relationships/hyperlink" Target="https://cloud.dfki.de/owncloud/index.php/s/J6rReAiyftKDrio?dir=undefined&amp;path=%2FImages&amp;openfile=5558555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s://www.dfki.de/fileadmin/user_upload/import/10648_FFD.pdf" TargetMode="External"/><Relationship Id="rId5" Type="http://schemas.openxmlformats.org/officeDocument/2006/relationships/hyperlink" Target="https://www.dfki.de/fileadmin/user_upload/import/10648_FFD.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dl.acm.org/doi/pdf/10.1145/3164541.3164644" TargetMode="External"/><Relationship Id="rId4" Type="http://schemas.openxmlformats.org/officeDocument/2006/relationships/hyperlink" Target="https://ieeexplore.ieee.org/stamp/stamp.jsp?tp=&amp;arnumber=854607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cvit.iiit.ac.in/usodi/img/projects/detection/Graphical-Object-Detection/dataset/GO-IIIT-5K.zip" TargetMode="External"/><Relationship Id="rId4" Type="http://schemas.openxmlformats.org/officeDocument/2006/relationships/hyperlink" Target="https://cloud.dfki.de/owncloud/index.php/s/J6rReAiyftKDrio?dir=undefined&amp;path=%2FImages&amp;openfile=5558555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5"/>
          <p:cNvSpPr txBox="1"/>
          <p:nvPr>
            <p:ph type="ctrTitle"/>
          </p:nvPr>
        </p:nvSpPr>
        <p:spPr>
          <a:xfrm>
            <a:off x="311708" y="10620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Calibri"/>
                <a:ea typeface="Calibri"/>
                <a:cs typeface="Calibri"/>
                <a:sym typeface="Calibri"/>
              </a:rPr>
              <a:t>Automatic</a:t>
            </a:r>
            <a:r>
              <a:rPr b="1" lang="en">
                <a:latin typeface="Calibri"/>
                <a:ea typeface="Calibri"/>
                <a:cs typeface="Calibri"/>
                <a:sym typeface="Calibri"/>
              </a:rPr>
              <a:t> Scoring Feature</a:t>
            </a:r>
            <a:endParaRPr b="1">
              <a:latin typeface="Calibri"/>
              <a:ea typeface="Calibri"/>
              <a:cs typeface="Calibri"/>
              <a:sym typeface="Calibri"/>
            </a:endParaRPr>
          </a:p>
          <a:p>
            <a:pPr indent="0" lvl="0" marL="0" rtl="0" algn="ctr">
              <a:spcBef>
                <a:spcPts val="0"/>
              </a:spcBef>
              <a:spcAft>
                <a:spcPts val="0"/>
              </a:spcAft>
              <a:buNone/>
            </a:pPr>
            <a:r>
              <a:rPr b="1" lang="en" sz="2477">
                <a:solidFill>
                  <a:schemeClr val="dk1"/>
                </a:solidFill>
                <a:latin typeface="Calibri"/>
                <a:ea typeface="Calibri"/>
                <a:cs typeface="Calibri"/>
                <a:sym typeface="Calibri"/>
              </a:rPr>
              <a:t>Guide: Prof. Raghunathan Rengaswamy</a:t>
            </a:r>
            <a:endParaRPr b="1" sz="2477">
              <a:solidFill>
                <a:schemeClr val="dk1"/>
              </a:solidFill>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p:txBody>
      </p:sp>
      <p:sp>
        <p:nvSpPr>
          <p:cNvPr id="120" name="Google Shape;120;p25"/>
          <p:cNvSpPr txBox="1"/>
          <p:nvPr>
            <p:ph idx="1" type="subTitle"/>
          </p:nvPr>
        </p:nvSpPr>
        <p:spPr>
          <a:xfrm>
            <a:off x="311700" y="37503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latin typeface="Calibri"/>
                <a:ea typeface="Calibri"/>
                <a:cs typeface="Calibri"/>
                <a:sym typeface="Calibri"/>
              </a:rPr>
              <a:t>Shashank M Patil (CH18B022)</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21" name="Google Shape;12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87" name="Google Shape;18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34"/>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p:txBody>
      </p:sp>
      <p:pic>
        <p:nvPicPr>
          <p:cNvPr id="189" name="Google Shape;189;p34"/>
          <p:cNvPicPr preferRelativeResize="0"/>
          <p:nvPr/>
        </p:nvPicPr>
        <p:blipFill>
          <a:blip r:embed="rId3">
            <a:alphaModFix/>
          </a:blip>
          <a:stretch>
            <a:fillRect/>
          </a:stretch>
        </p:blipFill>
        <p:spPr>
          <a:xfrm>
            <a:off x="168375" y="1436825"/>
            <a:ext cx="4278625" cy="2851700"/>
          </a:xfrm>
          <a:prstGeom prst="rect">
            <a:avLst/>
          </a:prstGeom>
          <a:noFill/>
          <a:ln>
            <a:noFill/>
          </a:ln>
        </p:spPr>
      </p:pic>
      <p:pic>
        <p:nvPicPr>
          <p:cNvPr id="190" name="Google Shape;190;p34"/>
          <p:cNvPicPr preferRelativeResize="0"/>
          <p:nvPr/>
        </p:nvPicPr>
        <p:blipFill>
          <a:blip r:embed="rId4">
            <a:alphaModFix/>
          </a:blip>
          <a:stretch>
            <a:fillRect/>
          </a:stretch>
        </p:blipFill>
        <p:spPr>
          <a:xfrm>
            <a:off x="4523559" y="1386912"/>
            <a:ext cx="4428365" cy="2951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96" name="Google Shape;19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Based on 729 instances (10% of the data)</a:t>
            </a:r>
            <a:endParaRPr>
              <a:solidFill>
                <a:schemeClr val="dk1"/>
              </a:solidFill>
            </a:endParaRPr>
          </a:p>
        </p:txBody>
      </p:sp>
      <p:sp>
        <p:nvSpPr>
          <p:cNvPr id="197" name="Google Shape;19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35"/>
          <p:cNvPicPr preferRelativeResize="0"/>
          <p:nvPr/>
        </p:nvPicPr>
        <p:blipFill>
          <a:blip r:embed="rId3">
            <a:alphaModFix/>
          </a:blip>
          <a:stretch>
            <a:fillRect/>
          </a:stretch>
        </p:blipFill>
        <p:spPr>
          <a:xfrm>
            <a:off x="2090776" y="1818100"/>
            <a:ext cx="5412575" cy="174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(Egs)</a:t>
            </a:r>
            <a:endParaRPr/>
          </a:p>
        </p:txBody>
      </p:sp>
      <p:sp>
        <p:nvSpPr>
          <p:cNvPr id="204" name="Google Shape;20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36"/>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p:txBody>
      </p:sp>
      <p:pic>
        <p:nvPicPr>
          <p:cNvPr id="206" name="Google Shape;206;p36"/>
          <p:cNvPicPr preferRelativeResize="0"/>
          <p:nvPr/>
        </p:nvPicPr>
        <p:blipFill>
          <a:blip r:embed="rId3">
            <a:alphaModFix/>
          </a:blip>
          <a:stretch>
            <a:fillRect/>
          </a:stretch>
        </p:blipFill>
        <p:spPr>
          <a:xfrm>
            <a:off x="329150" y="1525075"/>
            <a:ext cx="3015650" cy="3015650"/>
          </a:xfrm>
          <a:prstGeom prst="rect">
            <a:avLst/>
          </a:prstGeom>
          <a:noFill/>
          <a:ln>
            <a:noFill/>
          </a:ln>
        </p:spPr>
      </p:pic>
      <p:pic>
        <p:nvPicPr>
          <p:cNvPr id="207" name="Google Shape;207;p36"/>
          <p:cNvPicPr preferRelativeResize="0"/>
          <p:nvPr/>
        </p:nvPicPr>
        <p:blipFill>
          <a:blip r:embed="rId4">
            <a:alphaModFix/>
          </a:blip>
          <a:stretch>
            <a:fillRect/>
          </a:stretch>
        </p:blipFill>
        <p:spPr>
          <a:xfrm>
            <a:off x="6424225" y="1716288"/>
            <a:ext cx="2616701" cy="2616701"/>
          </a:xfrm>
          <a:prstGeom prst="rect">
            <a:avLst/>
          </a:prstGeom>
          <a:noFill/>
          <a:ln>
            <a:noFill/>
          </a:ln>
        </p:spPr>
      </p:pic>
      <p:pic>
        <p:nvPicPr>
          <p:cNvPr id="208" name="Google Shape;208;p36"/>
          <p:cNvPicPr preferRelativeResize="0"/>
          <p:nvPr/>
        </p:nvPicPr>
        <p:blipFill>
          <a:blip r:embed="rId5">
            <a:alphaModFix/>
          </a:blip>
          <a:stretch>
            <a:fillRect/>
          </a:stretch>
        </p:blipFill>
        <p:spPr>
          <a:xfrm>
            <a:off x="3454475" y="1594588"/>
            <a:ext cx="2860075" cy="2860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t>
            </a:r>
            <a:endParaRPr/>
          </a:p>
        </p:txBody>
      </p:sp>
      <p:sp>
        <p:nvSpPr>
          <p:cNvPr id="214" name="Google Shape;21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5" name="Google Shape;215;p37"/>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p:txBody>
      </p:sp>
      <p:pic>
        <p:nvPicPr>
          <p:cNvPr id="216" name="Google Shape;216;p37"/>
          <p:cNvPicPr preferRelativeResize="0"/>
          <p:nvPr/>
        </p:nvPicPr>
        <p:blipFill>
          <a:blip r:embed="rId3">
            <a:alphaModFix/>
          </a:blip>
          <a:stretch>
            <a:fillRect/>
          </a:stretch>
        </p:blipFill>
        <p:spPr>
          <a:xfrm>
            <a:off x="252825" y="993275"/>
            <a:ext cx="3911200" cy="3911200"/>
          </a:xfrm>
          <a:prstGeom prst="rect">
            <a:avLst/>
          </a:prstGeom>
          <a:noFill/>
          <a:ln>
            <a:noFill/>
          </a:ln>
        </p:spPr>
      </p:pic>
      <p:pic>
        <p:nvPicPr>
          <p:cNvPr id="217" name="Google Shape;217;p37"/>
          <p:cNvPicPr preferRelativeResize="0"/>
          <p:nvPr/>
        </p:nvPicPr>
        <p:blipFill>
          <a:blip r:embed="rId4">
            <a:alphaModFix/>
          </a:blip>
          <a:stretch>
            <a:fillRect/>
          </a:stretch>
        </p:blipFill>
        <p:spPr>
          <a:xfrm>
            <a:off x="4515225" y="993275"/>
            <a:ext cx="3911200" cy="3911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we have now?</a:t>
            </a:r>
            <a:endParaRPr/>
          </a:p>
        </p:txBody>
      </p:sp>
      <p:sp>
        <p:nvSpPr>
          <p:cNvPr id="223" name="Google Shape;22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38"/>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p:txBody>
      </p:sp>
      <p:sp>
        <p:nvSpPr>
          <p:cNvPr id="225" name="Google Shape;225;p38"/>
          <p:cNvSpPr txBox="1"/>
          <p:nvPr/>
        </p:nvSpPr>
        <p:spPr>
          <a:xfrm>
            <a:off x="165650" y="1107150"/>
            <a:ext cx="8794200" cy="36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26" name="Google Shape;226;p38"/>
          <p:cNvPicPr preferRelativeResize="0"/>
          <p:nvPr/>
        </p:nvPicPr>
        <p:blipFill>
          <a:blip r:embed="rId3">
            <a:alphaModFix/>
          </a:blip>
          <a:stretch>
            <a:fillRect/>
          </a:stretch>
        </p:blipFill>
        <p:spPr>
          <a:xfrm>
            <a:off x="127375" y="1107150"/>
            <a:ext cx="2683274" cy="3795149"/>
          </a:xfrm>
          <a:prstGeom prst="rect">
            <a:avLst/>
          </a:prstGeom>
          <a:noFill/>
          <a:ln>
            <a:noFill/>
          </a:ln>
        </p:spPr>
      </p:pic>
      <p:sp>
        <p:nvSpPr>
          <p:cNvPr id="227" name="Google Shape;227;p38"/>
          <p:cNvSpPr/>
          <p:nvPr/>
        </p:nvSpPr>
        <p:spPr>
          <a:xfrm>
            <a:off x="2810650" y="1783375"/>
            <a:ext cx="512700" cy="12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38"/>
          <p:cNvPicPr preferRelativeResize="0"/>
          <p:nvPr/>
        </p:nvPicPr>
        <p:blipFill>
          <a:blip r:embed="rId4">
            <a:alphaModFix/>
          </a:blip>
          <a:stretch>
            <a:fillRect/>
          </a:stretch>
        </p:blipFill>
        <p:spPr>
          <a:xfrm>
            <a:off x="3518822" y="1511250"/>
            <a:ext cx="2895250" cy="736450"/>
          </a:xfrm>
          <a:prstGeom prst="rect">
            <a:avLst/>
          </a:prstGeom>
          <a:noFill/>
          <a:ln>
            <a:noFill/>
          </a:ln>
        </p:spPr>
      </p:pic>
      <p:sp>
        <p:nvSpPr>
          <p:cNvPr id="229" name="Google Shape;229;p38"/>
          <p:cNvSpPr/>
          <p:nvPr/>
        </p:nvSpPr>
        <p:spPr>
          <a:xfrm>
            <a:off x="5005725" y="2349775"/>
            <a:ext cx="137700" cy="336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38"/>
          <p:cNvPicPr preferRelativeResize="0"/>
          <p:nvPr/>
        </p:nvPicPr>
        <p:blipFill>
          <a:blip r:embed="rId5">
            <a:alphaModFix/>
          </a:blip>
          <a:stretch>
            <a:fillRect/>
          </a:stretch>
        </p:blipFill>
        <p:spPr>
          <a:xfrm>
            <a:off x="6645651" y="1947875"/>
            <a:ext cx="2255325" cy="1140701"/>
          </a:xfrm>
          <a:prstGeom prst="rect">
            <a:avLst/>
          </a:prstGeom>
          <a:noFill/>
          <a:ln cap="flat" cmpd="sng" w="9525">
            <a:solidFill>
              <a:schemeClr val="dk2"/>
            </a:solidFill>
            <a:prstDash val="solid"/>
            <a:round/>
            <a:headEnd len="sm" w="sm" type="none"/>
            <a:tailEnd len="sm" w="sm" type="none"/>
          </a:ln>
        </p:spPr>
      </p:pic>
      <p:pic>
        <p:nvPicPr>
          <p:cNvPr id="231" name="Google Shape;231;p38"/>
          <p:cNvPicPr preferRelativeResize="0"/>
          <p:nvPr/>
        </p:nvPicPr>
        <p:blipFill>
          <a:blip r:embed="rId6">
            <a:alphaModFix/>
          </a:blip>
          <a:stretch>
            <a:fillRect/>
          </a:stretch>
        </p:blipFill>
        <p:spPr>
          <a:xfrm>
            <a:off x="3699333" y="3399175"/>
            <a:ext cx="1857591" cy="1384901"/>
          </a:xfrm>
          <a:prstGeom prst="rect">
            <a:avLst/>
          </a:prstGeom>
          <a:noFill/>
          <a:ln cap="flat" cmpd="sng" w="9525">
            <a:solidFill>
              <a:schemeClr val="dk2"/>
            </a:solidFill>
            <a:prstDash val="solid"/>
            <a:round/>
            <a:headEnd len="sm" w="sm" type="none"/>
            <a:tailEnd len="sm" w="sm" type="none"/>
          </a:ln>
        </p:spPr>
      </p:pic>
      <p:pic>
        <p:nvPicPr>
          <p:cNvPr id="232" name="Google Shape;232;p38"/>
          <p:cNvPicPr preferRelativeResize="0"/>
          <p:nvPr/>
        </p:nvPicPr>
        <p:blipFill>
          <a:blip r:embed="rId7">
            <a:alphaModFix/>
          </a:blip>
          <a:stretch>
            <a:fillRect/>
          </a:stretch>
        </p:blipFill>
        <p:spPr>
          <a:xfrm>
            <a:off x="5896265" y="3399175"/>
            <a:ext cx="1789534" cy="13849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8" name="Google Shape;238;p39"/>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4800">
                <a:latin typeface="Verdana"/>
                <a:ea typeface="Verdana"/>
                <a:cs typeface="Verdana"/>
                <a:sym typeface="Verdana"/>
              </a:rPr>
              <a:t>Analyse</a:t>
            </a:r>
            <a:endParaRPr sz="4800">
              <a:latin typeface="Verdana"/>
              <a:ea typeface="Verdana"/>
              <a:cs typeface="Verdana"/>
              <a:sym typeface="Verdana"/>
            </a:endParaRPr>
          </a:p>
        </p:txBody>
      </p:sp>
      <p:sp>
        <p:nvSpPr>
          <p:cNvPr id="239" name="Google Shape;23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Survey</a:t>
            </a:r>
            <a:endParaRPr/>
          </a:p>
        </p:txBody>
      </p:sp>
      <p:sp>
        <p:nvSpPr>
          <p:cNvPr id="245" name="Google Shape;24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40"/>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p:txBody>
      </p:sp>
      <p:sp>
        <p:nvSpPr>
          <p:cNvPr id="247" name="Google Shape;247;p40"/>
          <p:cNvSpPr txBox="1"/>
          <p:nvPr/>
        </p:nvSpPr>
        <p:spPr>
          <a:xfrm>
            <a:off x="149175" y="1118125"/>
            <a:ext cx="8794200" cy="3661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Traditional methods - histogram comparison, cosine similarity, euclidean distance</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However they don’t capture the complex </a:t>
            </a:r>
            <a:r>
              <a:rPr lang="en" sz="1600">
                <a:latin typeface="Open Sans"/>
                <a:ea typeface="Open Sans"/>
                <a:cs typeface="Open Sans"/>
                <a:sym typeface="Open Sans"/>
              </a:rPr>
              <a:t>relationships</a:t>
            </a:r>
            <a:r>
              <a:rPr lang="en" sz="1600">
                <a:latin typeface="Open Sans"/>
                <a:ea typeface="Open Sans"/>
                <a:cs typeface="Open Sans"/>
                <a:sym typeface="Open Sans"/>
              </a:rPr>
              <a:t> between the images</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Methods in use</a:t>
            </a:r>
            <a:endParaRPr sz="1600">
              <a:latin typeface="Open Sans"/>
              <a:ea typeface="Open Sans"/>
              <a:cs typeface="Open Sans"/>
              <a:sym typeface="Open Sans"/>
            </a:endParaRPr>
          </a:p>
          <a:p>
            <a:pPr indent="-330200" lvl="1" marL="914400" rtl="0" algn="l">
              <a:spcBef>
                <a:spcPts val="0"/>
              </a:spcBef>
              <a:spcAft>
                <a:spcPts val="0"/>
              </a:spcAft>
              <a:buSzPts val="1600"/>
              <a:buFont typeface="Open Sans"/>
              <a:buChar char="○"/>
            </a:pPr>
            <a:r>
              <a:rPr lang="en" sz="1600">
                <a:latin typeface="Open Sans"/>
                <a:ea typeface="Open Sans"/>
                <a:cs typeface="Open Sans"/>
                <a:sym typeface="Open Sans"/>
              </a:rPr>
              <a:t>Siamese networks</a:t>
            </a:r>
            <a:endParaRPr sz="1600">
              <a:latin typeface="Open Sans"/>
              <a:ea typeface="Open Sans"/>
              <a:cs typeface="Open Sans"/>
              <a:sym typeface="Open Sans"/>
            </a:endParaRPr>
          </a:p>
          <a:p>
            <a:pPr indent="-330200" lvl="1" marL="914400" rtl="0" algn="l">
              <a:spcBef>
                <a:spcPts val="0"/>
              </a:spcBef>
              <a:spcAft>
                <a:spcPts val="0"/>
              </a:spcAft>
              <a:buSzPts val="1600"/>
              <a:buFont typeface="Open Sans"/>
              <a:buChar char="○"/>
            </a:pPr>
            <a:r>
              <a:rPr lang="en" sz="1600">
                <a:latin typeface="Open Sans"/>
                <a:ea typeface="Open Sans"/>
                <a:cs typeface="Open Sans"/>
                <a:sym typeface="Open Sans"/>
              </a:rPr>
              <a:t>Vision Transformer</a:t>
            </a:r>
            <a:endParaRPr sz="1600">
              <a:latin typeface="Open Sans"/>
              <a:ea typeface="Open Sans"/>
              <a:cs typeface="Open Sans"/>
              <a:sym typeface="Open Sans"/>
            </a:endParaRPr>
          </a:p>
          <a:p>
            <a:pPr indent="-330200" lvl="1" marL="914400" rtl="0" algn="l">
              <a:spcBef>
                <a:spcPts val="0"/>
              </a:spcBef>
              <a:spcAft>
                <a:spcPts val="0"/>
              </a:spcAft>
              <a:buSzPts val="1600"/>
              <a:buFont typeface="Open Sans"/>
              <a:buChar char="○"/>
            </a:pPr>
            <a:r>
              <a:rPr lang="en" sz="1600">
                <a:latin typeface="Open Sans"/>
                <a:ea typeface="Open Sans"/>
                <a:cs typeface="Open Sans"/>
                <a:sym typeface="Open Sans"/>
              </a:rPr>
              <a:t>Deep Image Retrieval Models</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rPr lang="en" sz="1600">
                <a:latin typeface="Open Sans"/>
                <a:ea typeface="Open Sans"/>
                <a:cs typeface="Open Sans"/>
                <a:sym typeface="Open Sans"/>
              </a:rPr>
              <a:t>Keeping the following factors in mind - </a:t>
            </a:r>
            <a:r>
              <a:rPr lang="en" sz="1600">
                <a:latin typeface="Open Sans"/>
                <a:ea typeface="Open Sans"/>
                <a:cs typeface="Open Sans"/>
                <a:sym typeface="Open Sans"/>
              </a:rPr>
              <a:t>Data availability, Dataset size and Image characteristics, chose Vision Transformer model</a:t>
            </a:r>
            <a:endParaRPr sz="16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t>
            </a:r>
            <a:endParaRPr/>
          </a:p>
        </p:txBody>
      </p:sp>
      <p:sp>
        <p:nvSpPr>
          <p:cNvPr id="253" name="Google Shape;25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41"/>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p:txBody>
      </p:sp>
      <p:sp>
        <p:nvSpPr>
          <p:cNvPr id="255" name="Google Shape;255;p41"/>
          <p:cNvSpPr txBox="1"/>
          <p:nvPr/>
        </p:nvSpPr>
        <p:spPr>
          <a:xfrm>
            <a:off x="165650" y="1107150"/>
            <a:ext cx="8794200" cy="37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56" name="Google Shape;256;p41"/>
          <p:cNvPicPr preferRelativeResize="0"/>
          <p:nvPr/>
        </p:nvPicPr>
        <p:blipFill>
          <a:blip r:embed="rId3">
            <a:alphaModFix/>
          </a:blip>
          <a:stretch>
            <a:fillRect/>
          </a:stretch>
        </p:blipFill>
        <p:spPr>
          <a:xfrm>
            <a:off x="35750" y="2737450"/>
            <a:ext cx="4327050" cy="2166450"/>
          </a:xfrm>
          <a:prstGeom prst="rect">
            <a:avLst/>
          </a:prstGeom>
          <a:noFill/>
          <a:ln>
            <a:noFill/>
          </a:ln>
        </p:spPr>
      </p:pic>
      <p:pic>
        <p:nvPicPr>
          <p:cNvPr id="257" name="Google Shape;257;p41"/>
          <p:cNvPicPr preferRelativeResize="0"/>
          <p:nvPr/>
        </p:nvPicPr>
        <p:blipFill>
          <a:blip r:embed="rId4">
            <a:alphaModFix/>
          </a:blip>
          <a:stretch>
            <a:fillRect/>
          </a:stretch>
        </p:blipFill>
        <p:spPr>
          <a:xfrm>
            <a:off x="3791300" y="1013225"/>
            <a:ext cx="2548249" cy="1947750"/>
          </a:xfrm>
          <a:prstGeom prst="rect">
            <a:avLst/>
          </a:prstGeom>
          <a:noFill/>
          <a:ln>
            <a:noFill/>
          </a:ln>
        </p:spPr>
      </p:pic>
      <p:pic>
        <p:nvPicPr>
          <p:cNvPr id="258" name="Google Shape;258;p41"/>
          <p:cNvPicPr preferRelativeResize="0"/>
          <p:nvPr/>
        </p:nvPicPr>
        <p:blipFill>
          <a:blip r:embed="rId5">
            <a:alphaModFix/>
          </a:blip>
          <a:stretch>
            <a:fillRect/>
          </a:stretch>
        </p:blipFill>
        <p:spPr>
          <a:xfrm>
            <a:off x="6417998" y="1013225"/>
            <a:ext cx="2421724" cy="1947749"/>
          </a:xfrm>
          <a:prstGeom prst="rect">
            <a:avLst/>
          </a:prstGeom>
          <a:noFill/>
          <a:ln>
            <a:noFill/>
          </a:ln>
        </p:spPr>
      </p:pic>
      <p:pic>
        <p:nvPicPr>
          <p:cNvPr id="259" name="Google Shape;259;p41"/>
          <p:cNvPicPr preferRelativeResize="0"/>
          <p:nvPr/>
        </p:nvPicPr>
        <p:blipFill>
          <a:blip r:embed="rId6">
            <a:alphaModFix/>
          </a:blip>
          <a:stretch>
            <a:fillRect/>
          </a:stretch>
        </p:blipFill>
        <p:spPr>
          <a:xfrm>
            <a:off x="4086575" y="2915050"/>
            <a:ext cx="3636325" cy="272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65" name="Google Shape;26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42"/>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p:txBody>
      </p:sp>
      <p:sp>
        <p:nvSpPr>
          <p:cNvPr id="267" name="Google Shape;267;p42"/>
          <p:cNvSpPr txBox="1"/>
          <p:nvPr/>
        </p:nvSpPr>
        <p:spPr>
          <a:xfrm>
            <a:off x="165650" y="1107150"/>
            <a:ext cx="8794200" cy="36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68" name="Google Shape;268;p42"/>
          <p:cNvPicPr preferRelativeResize="0"/>
          <p:nvPr/>
        </p:nvPicPr>
        <p:blipFill>
          <a:blip r:embed="rId3">
            <a:alphaModFix/>
          </a:blip>
          <a:stretch>
            <a:fillRect/>
          </a:stretch>
        </p:blipFill>
        <p:spPr>
          <a:xfrm>
            <a:off x="643175" y="730950"/>
            <a:ext cx="3383300" cy="4092324"/>
          </a:xfrm>
          <a:prstGeom prst="rect">
            <a:avLst/>
          </a:prstGeom>
          <a:noFill/>
          <a:ln>
            <a:noFill/>
          </a:ln>
        </p:spPr>
      </p:pic>
      <p:pic>
        <p:nvPicPr>
          <p:cNvPr id="269" name="Google Shape;269;p42"/>
          <p:cNvPicPr preferRelativeResize="0"/>
          <p:nvPr/>
        </p:nvPicPr>
        <p:blipFill>
          <a:blip r:embed="rId4">
            <a:alphaModFix/>
          </a:blip>
          <a:stretch>
            <a:fillRect/>
          </a:stretch>
        </p:blipFill>
        <p:spPr>
          <a:xfrm>
            <a:off x="4477625" y="1676025"/>
            <a:ext cx="4162249" cy="189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we have now?</a:t>
            </a:r>
            <a:endParaRPr/>
          </a:p>
        </p:txBody>
      </p:sp>
      <p:sp>
        <p:nvSpPr>
          <p:cNvPr id="275" name="Google Shape;27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43"/>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p:txBody>
      </p:sp>
      <p:sp>
        <p:nvSpPr>
          <p:cNvPr id="277" name="Google Shape;277;p43"/>
          <p:cNvSpPr txBox="1"/>
          <p:nvPr/>
        </p:nvSpPr>
        <p:spPr>
          <a:xfrm>
            <a:off x="165650" y="1107150"/>
            <a:ext cx="8794200" cy="36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a:t>
            </a:r>
            <a:r>
              <a:rPr lang="en">
                <a:latin typeface="Open Sans"/>
                <a:ea typeface="Open Sans"/>
                <a:cs typeface="Open Sans"/>
                <a:sym typeface="Open Sans"/>
              </a:rPr>
              <a:t>imilarity scores of the </a:t>
            </a:r>
            <a:r>
              <a:rPr lang="en">
                <a:latin typeface="Open Sans"/>
                <a:ea typeface="Open Sans"/>
                <a:cs typeface="Open Sans"/>
                <a:sym typeface="Open Sans"/>
              </a:rPr>
              <a:t>template</a:t>
            </a:r>
            <a:r>
              <a:rPr lang="en">
                <a:latin typeface="Open Sans"/>
                <a:ea typeface="Open Sans"/>
                <a:cs typeface="Open Sans"/>
                <a:sym typeface="Open Sans"/>
              </a:rPr>
              <a:t> answer sheet extracted images against all the </a:t>
            </a:r>
            <a:r>
              <a:rPr lang="en">
                <a:latin typeface="Open Sans"/>
                <a:ea typeface="Open Sans"/>
                <a:cs typeface="Open Sans"/>
                <a:sym typeface="Open Sans"/>
              </a:rPr>
              <a:t>extracted images</a:t>
            </a:r>
            <a:r>
              <a:rPr lang="en">
                <a:latin typeface="Open Sans"/>
                <a:ea typeface="Open Sans"/>
                <a:cs typeface="Open Sans"/>
                <a:sym typeface="Open Sans"/>
              </a:rPr>
              <a:t> of the </a:t>
            </a:r>
            <a:r>
              <a:rPr lang="en">
                <a:latin typeface="Open Sans"/>
                <a:ea typeface="Open Sans"/>
                <a:cs typeface="Open Sans"/>
                <a:sym typeface="Open Sans"/>
              </a:rPr>
              <a:t>students</a:t>
            </a:r>
            <a:r>
              <a:rPr lang="en">
                <a:latin typeface="Open Sans"/>
                <a:ea typeface="Open Sans"/>
                <a:cs typeface="Open Sans"/>
                <a:sym typeface="Open Sans"/>
              </a:rPr>
              <a:t> answer sheet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We consider the image corresponding to </a:t>
            </a:r>
            <a:r>
              <a:rPr lang="en">
                <a:latin typeface="Open Sans"/>
                <a:ea typeface="Open Sans"/>
                <a:cs typeface="Open Sans"/>
                <a:sym typeface="Open Sans"/>
              </a:rPr>
              <a:t>the</a:t>
            </a:r>
            <a:r>
              <a:rPr lang="en">
                <a:latin typeface="Open Sans"/>
                <a:ea typeface="Open Sans"/>
                <a:cs typeface="Open Sans"/>
                <a:sym typeface="Open Sans"/>
              </a:rPr>
              <a:t> max score as the best </a:t>
            </a:r>
            <a:r>
              <a:rPr lang="en">
                <a:latin typeface="Open Sans"/>
                <a:ea typeface="Open Sans"/>
                <a:cs typeface="Open Sans"/>
                <a:sym typeface="Open Sans"/>
              </a:rPr>
              <a:t>match</a:t>
            </a:r>
            <a:r>
              <a:rPr lang="en">
                <a:latin typeface="Open Sans"/>
                <a:ea typeface="Open Sans"/>
                <a:cs typeface="Open Sans"/>
                <a:sym typeface="Open Sans"/>
              </a:rPr>
              <a:t> for the given template </a:t>
            </a:r>
            <a:r>
              <a:rPr lang="en">
                <a:latin typeface="Open Sans"/>
                <a:ea typeface="Open Sans"/>
                <a:cs typeface="Open Sans"/>
                <a:sym typeface="Open Sans"/>
              </a:rPr>
              <a:t>answer sheet image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p:txBody>
      </p:sp>
      <p:pic>
        <p:nvPicPr>
          <p:cNvPr id="278" name="Google Shape;278;p43"/>
          <p:cNvPicPr preferRelativeResize="0"/>
          <p:nvPr/>
        </p:nvPicPr>
        <p:blipFill>
          <a:blip r:embed="rId3">
            <a:alphaModFix/>
          </a:blip>
          <a:stretch>
            <a:fillRect/>
          </a:stretch>
        </p:blipFill>
        <p:spPr>
          <a:xfrm>
            <a:off x="1112400" y="2571750"/>
            <a:ext cx="2548249" cy="1947750"/>
          </a:xfrm>
          <a:prstGeom prst="rect">
            <a:avLst/>
          </a:prstGeom>
          <a:noFill/>
          <a:ln>
            <a:noFill/>
          </a:ln>
        </p:spPr>
      </p:pic>
      <p:pic>
        <p:nvPicPr>
          <p:cNvPr id="279" name="Google Shape;279;p43"/>
          <p:cNvPicPr preferRelativeResize="0"/>
          <p:nvPr/>
        </p:nvPicPr>
        <p:blipFill>
          <a:blip r:embed="rId4">
            <a:alphaModFix/>
          </a:blip>
          <a:stretch>
            <a:fillRect/>
          </a:stretch>
        </p:blipFill>
        <p:spPr>
          <a:xfrm>
            <a:off x="4642248" y="2612925"/>
            <a:ext cx="2421724" cy="1947749"/>
          </a:xfrm>
          <a:prstGeom prst="rect">
            <a:avLst/>
          </a:prstGeom>
          <a:noFill/>
          <a:ln>
            <a:noFill/>
          </a:ln>
        </p:spPr>
      </p:pic>
      <p:pic>
        <p:nvPicPr>
          <p:cNvPr id="280" name="Google Shape;280;p43"/>
          <p:cNvPicPr preferRelativeResize="0"/>
          <p:nvPr/>
        </p:nvPicPr>
        <p:blipFill>
          <a:blip r:embed="rId5">
            <a:alphaModFix/>
          </a:blip>
          <a:stretch>
            <a:fillRect/>
          </a:stretch>
        </p:blipFill>
        <p:spPr>
          <a:xfrm>
            <a:off x="2744587" y="4663225"/>
            <a:ext cx="3636325" cy="27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Acknowledgements</a:t>
            </a:r>
            <a:endParaRPr/>
          </a:p>
        </p:txBody>
      </p:sp>
      <p:sp>
        <p:nvSpPr>
          <p:cNvPr id="127" name="Google Shape;12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26"/>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GITAA Team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Suchitra Veeravalli Ma’am</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Navin Kumar Sir</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Baby Aarthy Ganesh Kumar Ma’am</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Selvamani R Sir</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Anilkumar Vempadapu Sir</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Sangeetha Jayasankar Ma’am</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Bhuvaneswari Ramesh Ma’am </a:t>
            </a:r>
            <a:endParaRPr sz="16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Prof. Arun K Tangirala</a:t>
            </a:r>
            <a:endParaRPr>
              <a:latin typeface="Open Sans"/>
              <a:ea typeface="Open Sans"/>
              <a:cs typeface="Open Sans"/>
              <a:sym typeface="Open Sans"/>
            </a:endParaRPr>
          </a:p>
        </p:txBody>
      </p:sp>
      <p:pic>
        <p:nvPicPr>
          <p:cNvPr id="129" name="Google Shape;129;p26"/>
          <p:cNvPicPr preferRelativeResize="0"/>
          <p:nvPr/>
        </p:nvPicPr>
        <p:blipFill>
          <a:blip r:embed="rId3">
            <a:alphaModFix/>
          </a:blip>
          <a:stretch>
            <a:fillRect/>
          </a:stretch>
        </p:blipFill>
        <p:spPr>
          <a:xfrm>
            <a:off x="1918763" y="996375"/>
            <a:ext cx="1647825" cy="609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6" name="Google Shape;286;p44"/>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4800">
                <a:latin typeface="Verdana"/>
                <a:ea typeface="Verdana"/>
                <a:cs typeface="Verdana"/>
                <a:sym typeface="Verdana"/>
              </a:rPr>
              <a:t>Evaluate</a:t>
            </a:r>
            <a:endParaRPr sz="4800">
              <a:latin typeface="Verdana"/>
              <a:ea typeface="Verdana"/>
              <a:cs typeface="Verdana"/>
              <a:sym typeface="Verdana"/>
            </a:endParaRPr>
          </a:p>
        </p:txBody>
      </p:sp>
      <p:sp>
        <p:nvSpPr>
          <p:cNvPr id="287" name="Google Shape;28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followed for evaluation</a:t>
            </a:r>
            <a:endParaRPr/>
          </a:p>
        </p:txBody>
      </p:sp>
      <p:sp>
        <p:nvSpPr>
          <p:cNvPr id="293" name="Google Shape;29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45"/>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p:txBody>
      </p:sp>
      <p:sp>
        <p:nvSpPr>
          <p:cNvPr id="295" name="Google Shape;295;p45"/>
          <p:cNvSpPr txBox="1"/>
          <p:nvPr/>
        </p:nvSpPr>
        <p:spPr>
          <a:xfrm>
            <a:off x="165650" y="1107150"/>
            <a:ext cx="8794200" cy="3661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We need to arrive at a final score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Usually, marks are </a:t>
            </a:r>
            <a:r>
              <a:rPr lang="en" sz="1600">
                <a:latin typeface="Open Sans"/>
                <a:ea typeface="Open Sans"/>
                <a:cs typeface="Open Sans"/>
                <a:sym typeface="Open Sans"/>
              </a:rPr>
              <a:t>allotted</a:t>
            </a:r>
            <a:r>
              <a:rPr lang="en" sz="1600">
                <a:latin typeface="Open Sans"/>
                <a:ea typeface="Open Sans"/>
                <a:cs typeface="Open Sans"/>
                <a:sym typeface="Open Sans"/>
              </a:rPr>
              <a:t> for each step a student has written correctly</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Analogously, in this case, professor will manually input the marks for each image (figures/formulas/tables) in the template answer sheet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We multiply the step marks with the similarity score to arrive at the score for that step</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Summing up for all the images in template answer sheet, we get the final score of the student</a:t>
            </a:r>
            <a:endParaRPr sz="16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301" name="Google Shape;30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46"/>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p:txBody>
      </p:sp>
      <p:sp>
        <p:nvSpPr>
          <p:cNvPr id="303" name="Google Shape;303;p46"/>
          <p:cNvSpPr txBox="1"/>
          <p:nvPr/>
        </p:nvSpPr>
        <p:spPr>
          <a:xfrm>
            <a:off x="165650" y="1107150"/>
            <a:ext cx="8794200" cy="3661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Dataset for object detection can be made robust and trained before deployment </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Different models/ensemble methods can be used for similarity score calculations. Labelled data can be prepared for this purpose.</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Need for quantifying how well the algorithm is performing in evaluating the score</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Converting the handwritten formula to latex format before calculating the similarity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Can be used at places where there is a designated place to answer a question unlike handwritten assignments.</a:t>
            </a:r>
            <a:endParaRPr sz="16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7"/>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09" name="Google Shape;30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47"/>
          <p:cNvSpPr txBox="1"/>
          <p:nvPr/>
        </p:nvSpPr>
        <p:spPr>
          <a:xfrm>
            <a:off x="252825" y="1074475"/>
            <a:ext cx="85869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Papers</a:t>
            </a:r>
            <a:endParaRPr b="1">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X. Li, F. Yin, and C. Liu. Page object detection from pdf document images by deep structured prediction and supervised clustering. [</a:t>
            </a:r>
            <a:r>
              <a:rPr lang="en" u="sng">
                <a:solidFill>
                  <a:schemeClr val="hlink"/>
                </a:solidFill>
                <a:latin typeface="Open Sans"/>
                <a:ea typeface="Open Sans"/>
                <a:cs typeface="Open Sans"/>
                <a:sym typeface="Open Sans"/>
                <a:hlinkClick r:id="rId3"/>
              </a:rPr>
              <a:t>Link</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N. Vo, K. Nguyen, T. Nguyen, and K Nguyen. Ensemble of deep object detectors for page object detection. [</a:t>
            </a:r>
            <a:r>
              <a:rPr lang="en" u="sng">
                <a:solidFill>
                  <a:schemeClr val="hlink"/>
                </a:solidFill>
                <a:latin typeface="Open Sans"/>
                <a:ea typeface="Open Sans"/>
                <a:cs typeface="Open Sans"/>
                <a:sym typeface="Open Sans"/>
                <a:hlinkClick r:id="rId4"/>
              </a:rPr>
              <a:t>Link</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Younas, Junaid &amp; Rizvi, Syed Tahseen Raza &amp; Malik, Muhammad Imran &amp; Shafait, Faisal &amp; Lukowicz, Paul &amp; Ahmed, Sheraz. (2019). FFD: Figure and Formula Detection from Document Images. [</a:t>
            </a:r>
            <a:r>
              <a:rPr lang="en" u="sng">
                <a:solidFill>
                  <a:schemeClr val="hlink"/>
                </a:solidFill>
                <a:latin typeface="Open Sans"/>
                <a:ea typeface="Open Sans"/>
                <a:cs typeface="Open Sans"/>
                <a:sym typeface="Open Sans"/>
                <a:hlinkClick r:id="rId5"/>
              </a:rPr>
              <a:t>Link</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Datasets</a:t>
            </a:r>
            <a:endParaRPr b="1">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ICDAR 2017 POD [</a:t>
            </a:r>
            <a:r>
              <a:rPr lang="en" u="sng">
                <a:solidFill>
                  <a:schemeClr val="hlink"/>
                </a:solidFill>
                <a:latin typeface="Open Sans"/>
                <a:ea typeface="Open Sans"/>
                <a:cs typeface="Open Sans"/>
                <a:sym typeface="Open Sans"/>
                <a:hlinkClick r:id="rId6"/>
              </a:rPr>
              <a:t>Link</a:t>
            </a:r>
            <a:r>
              <a:rPr lang="en">
                <a:latin typeface="Open Sans"/>
                <a:ea typeface="Open Sans"/>
                <a:cs typeface="Open Sans"/>
                <a:sym typeface="Open Sans"/>
              </a:rPr>
              <a:t>]</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FFD Dataset [</a:t>
            </a:r>
            <a:r>
              <a:rPr lang="en" u="sng">
                <a:solidFill>
                  <a:schemeClr val="hlink"/>
                </a:solidFill>
                <a:latin typeface="Open Sans"/>
                <a:ea typeface="Open Sans"/>
                <a:cs typeface="Open Sans"/>
                <a:sym typeface="Open Sans"/>
                <a:hlinkClick r:id="rId7"/>
              </a:rPr>
              <a:t>Link</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6" name="Google Shape;316;p48"/>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4800">
                <a:latin typeface="Verdana"/>
                <a:ea typeface="Verdana"/>
                <a:cs typeface="Verdana"/>
                <a:sym typeface="Verdana"/>
              </a:rPr>
              <a:t>Thank You</a:t>
            </a:r>
            <a:endParaRPr sz="4800">
              <a:latin typeface="Verdana"/>
              <a:ea typeface="Verdana"/>
              <a:cs typeface="Verdana"/>
              <a:sym typeface="Verdana"/>
            </a:endParaRPr>
          </a:p>
        </p:txBody>
      </p:sp>
      <p:sp>
        <p:nvSpPr>
          <p:cNvPr id="317" name="Google Shape;31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 Yolov8</a:t>
            </a:r>
            <a:endParaRPr/>
          </a:p>
        </p:txBody>
      </p:sp>
      <p:sp>
        <p:nvSpPr>
          <p:cNvPr id="323" name="Google Shape;323;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Loss functions</a:t>
            </a:r>
            <a:endParaRPr/>
          </a:p>
          <a:p>
            <a:pPr indent="-325755" lvl="0" marL="457200" rtl="0" algn="l">
              <a:spcBef>
                <a:spcPts val="1200"/>
              </a:spcBef>
              <a:spcAft>
                <a:spcPts val="0"/>
              </a:spcAft>
              <a:buSzPct val="100000"/>
              <a:buChar char="●"/>
            </a:pPr>
            <a:r>
              <a:rPr lang="en"/>
              <a:t>Bbox - how tight is the bounding box</a:t>
            </a:r>
            <a:endParaRPr/>
          </a:p>
          <a:p>
            <a:pPr indent="-325755" lvl="0" marL="457200" rtl="0" algn="l">
              <a:spcBef>
                <a:spcPts val="0"/>
              </a:spcBef>
              <a:spcAft>
                <a:spcPts val="0"/>
              </a:spcAft>
              <a:buSzPct val="100000"/>
              <a:buChar char="●"/>
            </a:pPr>
            <a:r>
              <a:rPr lang="en"/>
              <a:t>Cls - classification (cross entropy)</a:t>
            </a:r>
            <a:endParaRPr/>
          </a:p>
          <a:p>
            <a:pPr indent="0" lvl="0" marL="0" rtl="0" algn="l">
              <a:spcBef>
                <a:spcPts val="1200"/>
              </a:spcBef>
              <a:spcAft>
                <a:spcPts val="0"/>
              </a:spcAft>
              <a:buNone/>
            </a:pPr>
            <a:r>
              <a:rPr lang="en"/>
              <a:t>Lce = - sum(i,n) t_i * log(p_i) for n classes</a:t>
            </a:r>
            <a:endParaRPr/>
          </a:p>
          <a:p>
            <a:pPr indent="0" lvl="0" marL="0" rtl="0" algn="l">
              <a:spcBef>
                <a:spcPts val="1200"/>
              </a:spcBef>
              <a:spcAft>
                <a:spcPts val="0"/>
              </a:spcAft>
              <a:buNone/>
            </a:pPr>
            <a:r>
              <a:rPr lang="en"/>
              <a:t>p_i softmax probability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24" name="Google Shape;32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5" name="Google Shape;325;p49"/>
          <p:cNvPicPr preferRelativeResize="0"/>
          <p:nvPr/>
        </p:nvPicPr>
        <p:blipFill>
          <a:blip r:embed="rId3">
            <a:alphaModFix/>
          </a:blip>
          <a:stretch>
            <a:fillRect/>
          </a:stretch>
        </p:blipFill>
        <p:spPr>
          <a:xfrm>
            <a:off x="5151338" y="1438800"/>
            <a:ext cx="2790825" cy="1638300"/>
          </a:xfrm>
          <a:prstGeom prst="rect">
            <a:avLst/>
          </a:prstGeom>
          <a:noFill/>
          <a:ln>
            <a:noFill/>
          </a:ln>
        </p:spPr>
      </p:pic>
      <p:pic>
        <p:nvPicPr>
          <p:cNvPr id="326" name="Google Shape;326;p49"/>
          <p:cNvPicPr preferRelativeResize="0"/>
          <p:nvPr/>
        </p:nvPicPr>
        <p:blipFill>
          <a:blip r:embed="rId4">
            <a:alphaModFix/>
          </a:blip>
          <a:stretch>
            <a:fillRect/>
          </a:stretch>
        </p:blipFill>
        <p:spPr>
          <a:xfrm>
            <a:off x="4477938" y="3303413"/>
            <a:ext cx="4029075" cy="1133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 Yolov8</a:t>
            </a:r>
            <a:endParaRPr/>
          </a:p>
        </p:txBody>
      </p:sp>
      <p:sp>
        <p:nvSpPr>
          <p:cNvPr id="332" name="Google Shape;33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Architecture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33" name="Google Shape;33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50"/>
          <p:cNvPicPr preferRelativeResize="0"/>
          <p:nvPr/>
        </p:nvPicPr>
        <p:blipFill>
          <a:blip r:embed="rId3">
            <a:alphaModFix/>
          </a:blip>
          <a:stretch>
            <a:fillRect/>
          </a:stretch>
        </p:blipFill>
        <p:spPr>
          <a:xfrm>
            <a:off x="4390225" y="122475"/>
            <a:ext cx="2943301" cy="4852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 VIT B 32</a:t>
            </a:r>
            <a:endParaRPr/>
          </a:p>
        </p:txBody>
      </p:sp>
      <p:sp>
        <p:nvSpPr>
          <p:cNvPr id="340" name="Google Shape;34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800"/>
              <a:t>Visual Transformer</a:t>
            </a:r>
            <a:endParaRPr sz="4800"/>
          </a:p>
          <a:p>
            <a:pPr indent="0" lvl="0" marL="0" rtl="0" algn="l">
              <a:spcBef>
                <a:spcPts val="1200"/>
              </a:spcBef>
              <a:spcAft>
                <a:spcPts val="0"/>
              </a:spcAft>
              <a:buClr>
                <a:schemeClr val="dk1"/>
              </a:buClr>
              <a:buSzPts val="275"/>
              <a:buFont typeface="Arial"/>
              <a:buNone/>
            </a:pPr>
            <a:r>
              <a:rPr lang="en" sz="4800"/>
              <a:t>The Vision Transformer (ViT) is a model that applies the transformer architecture, originally developed for natural language processing, to computer vision tasks such as image classification.</a:t>
            </a:r>
            <a:endParaRPr sz="4800"/>
          </a:p>
          <a:p>
            <a:pPr indent="0" lvl="0" marL="0" rtl="0" algn="l">
              <a:spcBef>
                <a:spcPts val="1200"/>
              </a:spcBef>
              <a:spcAft>
                <a:spcPts val="0"/>
              </a:spcAft>
              <a:buClr>
                <a:schemeClr val="dk1"/>
              </a:buClr>
              <a:buSzPts val="275"/>
              <a:buFont typeface="Arial"/>
              <a:buNone/>
            </a:pPr>
            <a:r>
              <a:rPr lang="en" sz="4800"/>
              <a:t>The "B/32" notation in ViT-B/32 represents the specific configuration of the ViT model. It consists of the following details:</a:t>
            </a:r>
            <a:endParaRPr sz="4800"/>
          </a:p>
          <a:p>
            <a:pPr indent="0" lvl="0" marL="0" rtl="0" algn="l">
              <a:spcBef>
                <a:spcPts val="1200"/>
              </a:spcBef>
              <a:spcAft>
                <a:spcPts val="0"/>
              </a:spcAft>
              <a:buClr>
                <a:schemeClr val="dk1"/>
              </a:buClr>
              <a:buSzPts val="275"/>
              <a:buFont typeface="Arial"/>
              <a:buNone/>
            </a:pPr>
            <a:r>
              <a:rPr lang="en" sz="4800"/>
              <a:t>"B" indicates the model size or scale. In the case of ViT, larger model sizes generally indicate higher capacity and potential for improved performance. The specific naming conventions for model sizes may vary across different implementations or papers.</a:t>
            </a:r>
            <a:endParaRPr sz="4800"/>
          </a:p>
          <a:p>
            <a:pPr indent="0" lvl="0" marL="0" rtl="0" algn="l">
              <a:spcBef>
                <a:spcPts val="1200"/>
              </a:spcBef>
              <a:spcAft>
                <a:spcPts val="0"/>
              </a:spcAft>
              <a:buClr>
                <a:schemeClr val="dk1"/>
              </a:buClr>
              <a:buSzPts val="275"/>
              <a:buFont typeface="Arial"/>
              <a:buNone/>
            </a:pPr>
            <a:r>
              <a:rPr lang="en" sz="4800"/>
              <a:t>"32" refers to the patch size used in the model. In ViT, the input image is divided into smaller patches, and each patch is treated as a token for processing within the transformer. The patch size defines the dimensions of these patches, with "32" indicating that each patch is a 32x32 pixel square.</a:t>
            </a:r>
            <a:endParaRPr sz="4800"/>
          </a:p>
          <a:p>
            <a:pPr indent="0" lvl="0" marL="0" rtl="0" algn="l">
              <a:spcBef>
                <a:spcPts val="1200"/>
              </a:spcBef>
              <a:spcAft>
                <a:spcPts val="0"/>
              </a:spcAft>
              <a:buNone/>
            </a:pPr>
            <a:r>
              <a:rPr lang="en" sz="4800"/>
              <a:t>The ViT-B/32 model, like other ViT variants, learns representations for images by leveraging the self-attention mechanism of the transformer architecture. This allows the model to capture global relationships between different patches, enabling it to understand the context of the entire image.</a:t>
            </a:r>
            <a:endParaRPr sz="48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41" name="Google Shape;34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VIT B 32</a:t>
            </a:r>
            <a:endParaRPr/>
          </a:p>
          <a:p>
            <a:pPr indent="0" lvl="0" marL="0" rtl="0" algn="l">
              <a:spcBef>
                <a:spcPts val="0"/>
              </a:spcBef>
              <a:spcAft>
                <a:spcPts val="0"/>
              </a:spcAft>
              <a:buNone/>
            </a:pPr>
            <a:r>
              <a:t/>
            </a:r>
            <a:endParaRPr/>
          </a:p>
        </p:txBody>
      </p:sp>
      <p:sp>
        <p:nvSpPr>
          <p:cNvPr id="347" name="Google Shape;34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rPr lang="en" sz="3200">
                <a:solidFill>
                  <a:schemeClr val="dk1"/>
                </a:solidFill>
              </a:rPr>
              <a:t>The self-attention mechanism is a key component of the transformer architecture, originally introduced for natural language processing (NLP) tasks, and later adapted for computer vision tasks such as image classification in models like the Vision Transformer (ViT).</a:t>
            </a:r>
            <a:endParaRPr sz="3200">
              <a:solidFill>
                <a:schemeClr val="dk1"/>
              </a:solidFill>
            </a:endParaRPr>
          </a:p>
          <a:p>
            <a:pPr indent="0" lvl="0" marL="0" rtl="0" algn="l">
              <a:lnSpc>
                <a:spcPct val="100000"/>
              </a:lnSpc>
              <a:spcBef>
                <a:spcPts val="0"/>
              </a:spcBef>
              <a:spcAft>
                <a:spcPts val="0"/>
              </a:spcAft>
              <a:buNone/>
            </a:pPr>
            <a:r>
              <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In a transformer, self-attention allows the model to weigh the importance of different elements (words in NLP or image patches in computer vision) within a sequence in order to capture dependencies and relationships between them. It enables the model to attend to different parts of the input sequence while processing each element.</a:t>
            </a:r>
            <a:endParaRPr sz="3200">
              <a:solidFill>
                <a:schemeClr val="dk1"/>
              </a:solidFill>
            </a:endParaRPr>
          </a:p>
          <a:p>
            <a:pPr indent="0" lvl="0" marL="0" rtl="0" algn="l">
              <a:lnSpc>
                <a:spcPct val="100000"/>
              </a:lnSpc>
              <a:spcBef>
                <a:spcPts val="0"/>
              </a:spcBef>
              <a:spcAft>
                <a:spcPts val="0"/>
              </a:spcAft>
              <a:buNone/>
            </a:pPr>
            <a:r>
              <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The self-attention mechanism computes the attention scores between all pairs of elements in the input sequence. These scores indicate the importance or relevance of one element with respect to the others. The attention scores are used to calculate weighted sums of the values associated with each element, creating context-aware representations.</a:t>
            </a:r>
            <a:endParaRPr sz="3200">
              <a:solidFill>
                <a:schemeClr val="dk1"/>
              </a:solidFill>
            </a:endParaRPr>
          </a:p>
          <a:p>
            <a:pPr indent="0" lvl="0" marL="0" rtl="0" algn="l">
              <a:lnSpc>
                <a:spcPct val="100000"/>
              </a:lnSpc>
              <a:spcBef>
                <a:spcPts val="0"/>
              </a:spcBef>
              <a:spcAft>
                <a:spcPts val="0"/>
              </a:spcAft>
              <a:buNone/>
            </a:pPr>
            <a:r>
              <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Here's a high-level overview of the self-attention mechanism:</a:t>
            </a:r>
            <a:endParaRPr sz="3200">
              <a:solidFill>
                <a:schemeClr val="dk1"/>
              </a:solidFill>
            </a:endParaRPr>
          </a:p>
          <a:p>
            <a:pPr indent="0" lvl="0" marL="0" rtl="0" algn="l">
              <a:lnSpc>
                <a:spcPct val="100000"/>
              </a:lnSpc>
              <a:spcBef>
                <a:spcPts val="0"/>
              </a:spcBef>
              <a:spcAft>
                <a:spcPts val="0"/>
              </a:spcAft>
              <a:buNone/>
            </a:pPr>
            <a:r>
              <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1. Inputs:</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   - Query: Represents the element for which attention is being computed.</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   - Key: Represents the elements against which the query is compared.</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   - Value: Represents the information associated with each element.</a:t>
            </a:r>
            <a:endParaRPr sz="3200">
              <a:solidFill>
                <a:schemeClr val="dk1"/>
              </a:solidFill>
            </a:endParaRPr>
          </a:p>
          <a:p>
            <a:pPr indent="0" lvl="0" marL="0" rtl="0" algn="l">
              <a:lnSpc>
                <a:spcPct val="100000"/>
              </a:lnSpc>
              <a:spcBef>
                <a:spcPts val="0"/>
              </a:spcBef>
              <a:spcAft>
                <a:spcPts val="0"/>
              </a:spcAft>
              <a:buNone/>
            </a:pPr>
            <a:r>
              <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2. Calculating Attention Scores:</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   - For each query element, the similarity between the query and all key elements is computed using dot product or other similarity measures.</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   - The similarity scores are scaled using a softmax function to obtain attention weights that sum to 1.</a:t>
            </a:r>
            <a:endParaRPr sz="3200">
              <a:solidFill>
                <a:schemeClr val="dk1"/>
              </a:solidFill>
            </a:endParaRPr>
          </a:p>
          <a:p>
            <a:pPr indent="0" lvl="0" marL="0" rtl="0" algn="l">
              <a:lnSpc>
                <a:spcPct val="100000"/>
              </a:lnSpc>
              <a:spcBef>
                <a:spcPts val="0"/>
              </a:spcBef>
              <a:spcAft>
                <a:spcPts val="0"/>
              </a:spcAft>
              <a:buNone/>
            </a:pPr>
            <a:r>
              <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3. Weighted Sum:</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   - Each value element is multiplied by its corresponding attention weight.</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   - The resulting weighted values are summed together to create the context-aware representation for the query element.</a:t>
            </a:r>
            <a:endParaRPr sz="3200">
              <a:solidFill>
                <a:schemeClr val="dk1"/>
              </a:solidFill>
            </a:endParaRPr>
          </a:p>
          <a:p>
            <a:pPr indent="0" lvl="0" marL="0" rtl="0" algn="l">
              <a:lnSpc>
                <a:spcPct val="100000"/>
              </a:lnSpc>
              <a:spcBef>
                <a:spcPts val="0"/>
              </a:spcBef>
              <a:spcAft>
                <a:spcPts val="0"/>
              </a:spcAft>
              <a:buNone/>
            </a:pPr>
            <a:r>
              <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4. Multi-Head Attention:</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   - In practice, the self-attention mechanism is often performed multiple times in parallel, with different learned linear projections called attention heads.</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   - This allows the model to capture different patterns or relationships at different levels of granularity.</a:t>
            </a:r>
            <a:endParaRPr sz="3200">
              <a:solidFill>
                <a:schemeClr val="dk1"/>
              </a:solidFill>
            </a:endParaRPr>
          </a:p>
          <a:p>
            <a:pPr indent="0" lvl="0" marL="0" rtl="0" algn="l">
              <a:lnSpc>
                <a:spcPct val="100000"/>
              </a:lnSpc>
              <a:spcBef>
                <a:spcPts val="0"/>
              </a:spcBef>
              <a:spcAft>
                <a:spcPts val="0"/>
              </a:spcAft>
              <a:buNone/>
            </a:pPr>
            <a:r>
              <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The self-attention mechanism enables the transformer to capture long-range dependencies, as each element can attend to any other element in the sequence. It has been shown to be effective in modeling both spatial and temporal relationships, making it well-suited for tasks that require capturing context and relationships between elements.</a:t>
            </a:r>
            <a:endParaRPr sz="3200">
              <a:solidFill>
                <a:schemeClr val="dk1"/>
              </a:solidFill>
            </a:endParaRPr>
          </a:p>
          <a:p>
            <a:pPr indent="0" lvl="0" marL="0" rtl="0" algn="l">
              <a:lnSpc>
                <a:spcPct val="100000"/>
              </a:lnSpc>
              <a:spcBef>
                <a:spcPts val="0"/>
              </a:spcBef>
              <a:spcAft>
                <a:spcPts val="0"/>
              </a:spcAft>
              <a:buNone/>
            </a:pPr>
            <a:r>
              <a:t/>
            </a:r>
            <a:endParaRPr sz="3200">
              <a:solidFill>
                <a:schemeClr val="dk1"/>
              </a:solidFill>
            </a:endParaRPr>
          </a:p>
          <a:p>
            <a:pPr indent="0" lvl="0" marL="0" rtl="0" algn="l">
              <a:lnSpc>
                <a:spcPct val="100000"/>
              </a:lnSpc>
              <a:spcBef>
                <a:spcPts val="0"/>
              </a:spcBef>
              <a:spcAft>
                <a:spcPts val="0"/>
              </a:spcAft>
              <a:buNone/>
            </a:pPr>
            <a:r>
              <a:rPr lang="en" sz="3200">
                <a:solidFill>
                  <a:schemeClr val="dk1"/>
                </a:solidFill>
              </a:rPr>
              <a:t>In computer vision, self-attention has been applied to image classification tasks, where the input sequence consists of image patches or flattened features. By allowing the model to attend to different patches while processing each patch, self-attention helps capture global relationships and long-range dependencies in the image.</a:t>
            </a:r>
            <a:endParaRPr sz="3200">
              <a:solidFill>
                <a:schemeClr val="dk1"/>
              </a:solidFill>
            </a:endParaRPr>
          </a:p>
          <a:p>
            <a:pPr indent="0" lvl="0" marL="0" rtl="0" algn="l">
              <a:spcBef>
                <a:spcPts val="0"/>
              </a:spcBef>
              <a:spcAft>
                <a:spcPts val="0"/>
              </a:spcAft>
              <a:buNone/>
            </a:pPr>
            <a:r>
              <a:t/>
            </a:r>
            <a:endParaRPr sz="16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48" name="Google Shape;34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35" name="Google Shape;13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7"/>
          <p:cNvPicPr preferRelativeResize="0"/>
          <p:nvPr/>
        </p:nvPicPr>
        <p:blipFill rotWithShape="1">
          <a:blip r:embed="rId3">
            <a:alphaModFix/>
          </a:blip>
          <a:srcRect b="0" l="27007" r="0" t="0"/>
          <a:stretch/>
        </p:blipFill>
        <p:spPr>
          <a:xfrm>
            <a:off x="3966575" y="1295374"/>
            <a:ext cx="5202174" cy="2123000"/>
          </a:xfrm>
          <a:prstGeom prst="rect">
            <a:avLst/>
          </a:prstGeom>
          <a:noFill/>
          <a:ln>
            <a:noFill/>
          </a:ln>
        </p:spPr>
      </p:pic>
      <p:sp>
        <p:nvSpPr>
          <p:cNvPr id="137" name="Google Shape;137;p27"/>
          <p:cNvSpPr txBox="1"/>
          <p:nvPr/>
        </p:nvSpPr>
        <p:spPr>
          <a:xfrm>
            <a:off x="4027800" y="3315663"/>
            <a:ext cx="64425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i="1" lang="en" sz="1100">
                <a:solidFill>
                  <a:schemeClr val="dk1"/>
                </a:solidFill>
                <a:latin typeface="Times New Roman"/>
                <a:ea typeface="Times New Roman"/>
                <a:cs typeface="Times New Roman"/>
                <a:sym typeface="Times New Roman"/>
              </a:rPr>
              <a:t>Sample Output from FFD Algorithm (taken from</a:t>
            </a:r>
            <a:r>
              <a:rPr i="1" lang="en" sz="11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 </a:t>
            </a:r>
            <a:r>
              <a:rPr i="1" lang="en" sz="1100" u="sng">
                <a:solidFill>
                  <a:schemeClr val="hlink"/>
                </a:solidFill>
                <a:latin typeface="Times New Roman"/>
                <a:ea typeface="Times New Roman"/>
                <a:cs typeface="Times New Roman"/>
                <a:sym typeface="Times New Roman"/>
                <a:hlinkClick r:id="rId5"/>
              </a:rPr>
              <a:t>paper</a:t>
            </a:r>
            <a:r>
              <a:rPr i="1" lang="en" sz="1100">
                <a:solidFill>
                  <a:schemeClr val="dk1"/>
                </a:solidFill>
                <a:latin typeface="Times New Roman"/>
                <a:ea typeface="Times New Roman"/>
                <a:cs typeface="Times New Roman"/>
                <a:sym typeface="Times New Roman"/>
              </a:rPr>
              <a:t>)</a:t>
            </a:r>
            <a:endParaRPr i="1" sz="1100">
              <a:solidFill>
                <a:schemeClr val="dk1"/>
              </a:solidFill>
              <a:latin typeface="Times New Roman"/>
              <a:ea typeface="Times New Roman"/>
              <a:cs typeface="Times New Roman"/>
              <a:sym typeface="Times New Roman"/>
            </a:endParaRPr>
          </a:p>
        </p:txBody>
      </p:sp>
      <p:sp>
        <p:nvSpPr>
          <p:cNvPr id="138" name="Google Shape;138;p27"/>
          <p:cNvSpPr txBox="1"/>
          <p:nvPr/>
        </p:nvSpPr>
        <p:spPr>
          <a:xfrm>
            <a:off x="160725" y="1201700"/>
            <a:ext cx="3689100" cy="3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Why automatic scoring?</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Efficiency</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Objectivity</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Scalability</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Immediate Feedback</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Customized Learning</a:t>
            </a:r>
            <a:endParaRPr>
              <a:latin typeface="Open Sans"/>
              <a:ea typeface="Open Sans"/>
              <a:cs typeface="Open Sans"/>
              <a:sym typeface="Open Sans"/>
            </a:endParaRPr>
          </a:p>
        </p:txBody>
      </p:sp>
      <p:sp>
        <p:nvSpPr>
          <p:cNvPr id="139" name="Google Shape;139;p27"/>
          <p:cNvSpPr txBox="1"/>
          <p:nvPr/>
        </p:nvSpPr>
        <p:spPr>
          <a:xfrm>
            <a:off x="283200" y="4102550"/>
            <a:ext cx="82281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Note: Evaluation of the score based on figures, formulas and tables </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Overview</a:t>
            </a:r>
            <a:endParaRPr/>
          </a:p>
        </p:txBody>
      </p:sp>
      <p:sp>
        <p:nvSpPr>
          <p:cNvPr id="145" name="Google Shape;14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500">
                <a:solidFill>
                  <a:schemeClr val="dk1"/>
                </a:solidFill>
              </a:rPr>
              <a:t>UX</a:t>
            </a:r>
            <a:r>
              <a:rPr lang="en" sz="1500">
                <a:solidFill>
                  <a:schemeClr val="dk1"/>
                </a:solidFill>
              </a:rPr>
              <a:t>: Prof uploads zip file with students’ assignments (integrated with Moodle) with template answer key → Scores generated for each student</a:t>
            </a:r>
            <a:endParaRPr sz="1500">
              <a:solidFill>
                <a:schemeClr val="dk1"/>
              </a:solidFill>
            </a:endParaRPr>
          </a:p>
          <a:p>
            <a:pPr indent="0" lvl="0" marL="0" rtl="0" algn="ctr">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rPr b="1" lang="en" sz="1500">
                <a:solidFill>
                  <a:schemeClr val="dk1"/>
                </a:solidFill>
              </a:rPr>
              <a:t>3 Step Process </a:t>
            </a:r>
            <a:endParaRPr b="1"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Detect: FFT (figure, formula, table) in the answer key and student assignment.</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Analyse: Compare each figure from answer key with all the figures detected in assignment</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Evaluate: Once the we have the similarity scores, give relevant weightages to the figures in answer key to arrive at the final mark</a:t>
            </a:r>
            <a:endParaRPr sz="1500">
              <a:solidFill>
                <a:schemeClr val="dk1"/>
              </a:solidFill>
            </a:endParaRPr>
          </a:p>
        </p:txBody>
      </p:sp>
      <p:sp>
        <p:nvSpPr>
          <p:cNvPr id="146" name="Google Shape;14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2" name="Google Shape;152;p29"/>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4800">
                <a:latin typeface="Verdana"/>
                <a:ea typeface="Verdana"/>
                <a:cs typeface="Verdana"/>
                <a:sym typeface="Verdana"/>
              </a:rPr>
              <a:t>Detection</a:t>
            </a:r>
            <a:endParaRPr sz="4800">
              <a:latin typeface="Verdana"/>
              <a:ea typeface="Verdana"/>
              <a:cs typeface="Verdana"/>
              <a:sym typeface="Verdana"/>
            </a:endParaRPr>
          </a:p>
        </p:txBody>
      </p:sp>
      <p:sp>
        <p:nvSpPr>
          <p:cNvPr id="153" name="Google Shape;15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Survey</a:t>
            </a:r>
            <a:endParaRPr/>
          </a:p>
        </p:txBody>
      </p:sp>
      <p:sp>
        <p:nvSpPr>
          <p:cNvPr id="159" name="Google Shape;159;p30"/>
          <p:cNvSpPr txBox="1"/>
          <p:nvPr>
            <p:ph idx="1" type="body"/>
          </p:nvPr>
        </p:nvSpPr>
        <p:spPr>
          <a:xfrm>
            <a:off x="224525" y="1079375"/>
            <a:ext cx="8520600" cy="3700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300">
                <a:solidFill>
                  <a:schemeClr val="dk1"/>
                </a:solidFill>
              </a:rPr>
              <a:t>Methods</a:t>
            </a:r>
            <a:endParaRPr b="1" sz="2300">
              <a:solidFill>
                <a:schemeClr val="dk1"/>
              </a:solidFill>
            </a:endParaRPr>
          </a:p>
          <a:p>
            <a:pPr indent="-317500" lvl="0" marL="457200" rtl="0" algn="l">
              <a:lnSpc>
                <a:spcPct val="150000"/>
              </a:lnSpc>
              <a:spcBef>
                <a:spcPts val="1200"/>
              </a:spcBef>
              <a:spcAft>
                <a:spcPts val="0"/>
              </a:spcAft>
              <a:buClr>
                <a:schemeClr val="dk1"/>
              </a:buClr>
              <a:buSzPts val="1400"/>
              <a:buChar char="●"/>
            </a:pPr>
            <a:r>
              <a:rPr lang="en" sz="1400">
                <a:solidFill>
                  <a:schemeClr val="dk1"/>
                </a:solidFill>
              </a:rPr>
              <a:t>based on heuristics, which includes colour-based features, shape-based features, and/or geometric features, etc.</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deep learning approaches include conventional neural networks, region proposal networks and/or deformable neural networks</a:t>
            </a:r>
            <a:endParaRPr sz="14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400">
                <a:solidFill>
                  <a:schemeClr val="dk1"/>
                </a:solidFill>
              </a:rPr>
              <a:t>Papers (deep learning approaches, best results so far)</a:t>
            </a:r>
            <a:endParaRPr b="1" sz="1400">
              <a:solidFill>
                <a:schemeClr val="dk1"/>
              </a:solidFill>
            </a:endParaRPr>
          </a:p>
          <a:p>
            <a:pPr indent="-317500" lvl="0" marL="457200" rtl="0" algn="l">
              <a:lnSpc>
                <a:spcPct val="150000"/>
              </a:lnSpc>
              <a:spcBef>
                <a:spcPts val="1200"/>
              </a:spcBef>
              <a:spcAft>
                <a:spcPts val="0"/>
              </a:spcAft>
              <a:buClr>
                <a:schemeClr val="dk1"/>
              </a:buClr>
              <a:buSzPts val="1400"/>
              <a:buChar char="-"/>
            </a:pPr>
            <a:r>
              <a:rPr lang="en" sz="1400" u="sng">
                <a:solidFill>
                  <a:schemeClr val="accent5"/>
                </a:solidFill>
                <a:hlinkClick r:id="rId3">
                  <a:extLst>
                    <a:ext uri="{A12FA001-AC4F-418D-AE19-62706E023703}">
                      <ahyp:hlinkClr val="tx"/>
                    </a:ext>
                  </a:extLst>
                </a:hlinkClick>
              </a:rPr>
              <a:t>Vo et al </a:t>
            </a:r>
            <a:r>
              <a:rPr lang="en" sz="1400">
                <a:solidFill>
                  <a:schemeClr val="dk1"/>
                </a:solidFill>
              </a:rPr>
              <a:t>– based on deep neural networks which is an ensemble of fast-RCNN, and faster-RCNN</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u="sng">
                <a:solidFill>
                  <a:schemeClr val="accent5"/>
                </a:solidFill>
                <a:hlinkClick r:id="rId4">
                  <a:extLst>
                    <a:ext uri="{A12FA001-AC4F-418D-AE19-62706E023703}">
                      <ahyp:hlinkClr val="tx"/>
                    </a:ext>
                  </a:extLst>
                </a:hlinkClick>
              </a:rPr>
              <a:t>Li et al</a:t>
            </a:r>
            <a:r>
              <a:rPr lang="en" sz="1400">
                <a:solidFill>
                  <a:schemeClr val="dk1"/>
                </a:solidFill>
              </a:rPr>
              <a:t> - combination of conventional computer vision techniques, deep neural networks, and statistical models. </a:t>
            </a:r>
            <a:endParaRPr/>
          </a:p>
        </p:txBody>
      </p:sp>
      <p:sp>
        <p:nvSpPr>
          <p:cNvPr id="160" name="Google Shape;16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Survey</a:t>
            </a:r>
            <a:endParaRPr/>
          </a:p>
        </p:txBody>
      </p:sp>
      <p:sp>
        <p:nvSpPr>
          <p:cNvPr id="166" name="Google Shape;166;p31"/>
          <p:cNvSpPr txBox="1"/>
          <p:nvPr>
            <p:ph idx="1" type="body"/>
          </p:nvPr>
        </p:nvSpPr>
        <p:spPr>
          <a:xfrm>
            <a:off x="224525" y="1079375"/>
            <a:ext cx="8796600" cy="3700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300">
                <a:solidFill>
                  <a:schemeClr val="dk1"/>
                </a:solidFill>
              </a:rPr>
              <a:t>Datasets</a:t>
            </a:r>
            <a:endParaRPr b="1" sz="2300">
              <a:solidFill>
                <a:schemeClr val="dk1"/>
              </a:solidFill>
            </a:endParaRPr>
          </a:p>
          <a:p>
            <a:pPr indent="-330200" lvl="0" marL="457200" rtl="0" algn="l">
              <a:lnSpc>
                <a:spcPct val="150000"/>
              </a:lnSpc>
              <a:spcBef>
                <a:spcPts val="1200"/>
              </a:spcBef>
              <a:spcAft>
                <a:spcPts val="0"/>
              </a:spcAft>
              <a:buSzPts val="1600"/>
              <a:buAutoNum type="arabicPeriod"/>
            </a:pPr>
            <a:r>
              <a:rPr lang="en" sz="1600" u="sng">
                <a:solidFill>
                  <a:schemeClr val="hlink"/>
                </a:solidFill>
                <a:hlinkClick r:id="rId3"/>
              </a:rPr>
              <a:t>ICDAR 2017 POD</a:t>
            </a:r>
            <a:r>
              <a:rPr lang="en" sz="1600">
                <a:solidFill>
                  <a:schemeClr val="dk1"/>
                </a:solidFill>
              </a:rPr>
              <a:t> </a:t>
            </a:r>
            <a:endParaRPr sz="1600">
              <a:solidFill>
                <a:schemeClr val="dk1"/>
              </a:solidFill>
            </a:endParaRPr>
          </a:p>
          <a:p>
            <a:pPr indent="-317500" lvl="1" marL="914400" rtl="0" algn="l">
              <a:lnSpc>
                <a:spcPct val="150000"/>
              </a:lnSpc>
              <a:spcBef>
                <a:spcPts val="0"/>
              </a:spcBef>
              <a:spcAft>
                <a:spcPts val="0"/>
              </a:spcAft>
              <a:buClr>
                <a:schemeClr val="dk1"/>
              </a:buClr>
              <a:buSzPts val="1400"/>
              <a:buAutoNum type="alphaLcPeriod"/>
            </a:pPr>
            <a:r>
              <a:rPr lang="en">
                <a:solidFill>
                  <a:schemeClr val="dk1"/>
                </a:solidFill>
              </a:rPr>
              <a:t>2000 English document page images with annotations for figure, table and formulae</a:t>
            </a:r>
            <a:endParaRPr>
              <a:solidFill>
                <a:schemeClr val="dk1"/>
              </a:solidFill>
            </a:endParaRPr>
          </a:p>
          <a:p>
            <a:pPr indent="-317500" lvl="1" marL="914400" rtl="0" algn="l">
              <a:lnSpc>
                <a:spcPct val="150000"/>
              </a:lnSpc>
              <a:spcBef>
                <a:spcPts val="0"/>
              </a:spcBef>
              <a:spcAft>
                <a:spcPts val="0"/>
              </a:spcAft>
              <a:buClr>
                <a:schemeClr val="dk1"/>
              </a:buClr>
              <a:buSzPts val="1400"/>
              <a:buAutoNum type="alphaLcPeriod"/>
            </a:pPr>
            <a:r>
              <a:rPr lang="en">
                <a:solidFill>
                  <a:schemeClr val="dk1"/>
                </a:solidFill>
              </a:rPr>
              <a:t>Labeling - includes missing labels, wrong labels, non-uniform labeling conventions</a:t>
            </a:r>
            <a:endParaRPr>
              <a:solidFill>
                <a:schemeClr val="dk1"/>
              </a:solidFill>
            </a:endParaRPr>
          </a:p>
          <a:p>
            <a:pPr indent="-317500" lvl="1" marL="914400" rtl="0" algn="l">
              <a:lnSpc>
                <a:spcPct val="150000"/>
              </a:lnSpc>
              <a:spcBef>
                <a:spcPts val="0"/>
              </a:spcBef>
              <a:spcAft>
                <a:spcPts val="0"/>
              </a:spcAft>
              <a:buClr>
                <a:schemeClr val="dk1"/>
              </a:buClr>
              <a:buSzPts val="1400"/>
              <a:buAutoNum type="alphaLcPeriod"/>
            </a:pPr>
            <a:r>
              <a:rPr lang="en">
                <a:solidFill>
                  <a:schemeClr val="dk1"/>
                </a:solidFill>
              </a:rPr>
              <a:t>Annotations - at one instance, figures were annotated considering outer boundary, whereas on other pages outer boundary was totally neglected</a:t>
            </a:r>
            <a:endParaRPr>
              <a:solidFill>
                <a:schemeClr val="dk1"/>
              </a:solidFill>
            </a:endParaRPr>
          </a:p>
          <a:p>
            <a:pPr indent="-330200" lvl="0" marL="457200" rtl="0" algn="l">
              <a:lnSpc>
                <a:spcPct val="150000"/>
              </a:lnSpc>
              <a:spcBef>
                <a:spcPts val="0"/>
              </a:spcBef>
              <a:spcAft>
                <a:spcPts val="0"/>
              </a:spcAft>
              <a:buClr>
                <a:schemeClr val="dk1"/>
              </a:buClr>
              <a:buSzPts val="1600"/>
              <a:buAutoNum type="arabicPeriod"/>
            </a:pPr>
            <a:r>
              <a:rPr lang="en" sz="1600" u="sng">
                <a:solidFill>
                  <a:schemeClr val="hlink"/>
                </a:solidFill>
                <a:hlinkClick r:id="rId4"/>
              </a:rPr>
              <a:t>FFD Dataset</a:t>
            </a:r>
            <a:endParaRPr sz="1600">
              <a:solidFill>
                <a:schemeClr val="dk1"/>
              </a:solidFill>
            </a:endParaRPr>
          </a:p>
          <a:p>
            <a:pPr indent="-317500" lvl="1" marL="914400" rtl="0" algn="l">
              <a:lnSpc>
                <a:spcPct val="150000"/>
              </a:lnSpc>
              <a:spcBef>
                <a:spcPts val="0"/>
              </a:spcBef>
              <a:spcAft>
                <a:spcPts val="0"/>
              </a:spcAft>
              <a:buClr>
                <a:schemeClr val="dk1"/>
              </a:buClr>
              <a:buSzPts val="1400"/>
              <a:buAutoNum type="alphaLcPeriod"/>
            </a:pPr>
            <a:r>
              <a:rPr lang="en">
                <a:solidFill>
                  <a:schemeClr val="dk1"/>
                </a:solidFill>
              </a:rPr>
              <a:t>680 document images with annotations for only formulae and figure in the standard format</a:t>
            </a:r>
            <a:endParaRPr>
              <a:solidFill>
                <a:schemeClr val="dk1"/>
              </a:solidFill>
            </a:endParaRPr>
          </a:p>
          <a:p>
            <a:pPr indent="-317500" lvl="1" marL="914400" rtl="0" algn="l">
              <a:lnSpc>
                <a:spcPct val="150000"/>
              </a:lnSpc>
              <a:spcBef>
                <a:spcPts val="0"/>
              </a:spcBef>
              <a:spcAft>
                <a:spcPts val="0"/>
              </a:spcAft>
              <a:buClr>
                <a:schemeClr val="dk1"/>
              </a:buClr>
              <a:buSzPts val="1400"/>
              <a:buAutoNum type="alphaLcPeriod"/>
            </a:pPr>
            <a:r>
              <a:rPr lang="en">
                <a:solidFill>
                  <a:schemeClr val="dk1"/>
                </a:solidFill>
              </a:rPr>
              <a:t>Manually annotated by a single person </a:t>
            </a:r>
            <a:endParaRPr>
              <a:solidFill>
                <a:schemeClr val="dk1"/>
              </a:solidFill>
            </a:endParaRPr>
          </a:p>
          <a:p>
            <a:pPr indent="0" lvl="0" marL="0" rtl="0" algn="l">
              <a:lnSpc>
                <a:spcPct val="150000"/>
              </a:lnSpc>
              <a:spcBef>
                <a:spcPts val="1200"/>
              </a:spcBef>
              <a:spcAft>
                <a:spcPts val="1200"/>
              </a:spcAft>
              <a:buNone/>
            </a:pPr>
            <a:r>
              <a:t/>
            </a:r>
            <a:endParaRPr sz="1200">
              <a:solidFill>
                <a:schemeClr val="dk1"/>
              </a:solidFill>
            </a:endParaRPr>
          </a:p>
        </p:txBody>
      </p:sp>
      <p:sp>
        <p:nvSpPr>
          <p:cNvPr id="167" name="Google Shape;16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Dataset</a:t>
            </a:r>
            <a:endParaRPr/>
          </a:p>
        </p:txBody>
      </p:sp>
      <p:sp>
        <p:nvSpPr>
          <p:cNvPr id="173" name="Google Shape;17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32"/>
          <p:cNvSpPr txBox="1"/>
          <p:nvPr/>
        </p:nvSpPr>
        <p:spPr>
          <a:xfrm>
            <a:off x="153075" y="1074475"/>
            <a:ext cx="8868300" cy="3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Building the feature for tackling hand written answer sheets as well.</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ICDAR Dataset : ~2500 images (tables, formula, figure) </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FFD Dataset: ~700 images (formula, figure)</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solidFill>
                  <a:srgbClr val="FF0000"/>
                </a:solidFill>
                <a:latin typeface="Open Sans"/>
                <a:ea typeface="Open Sans"/>
                <a:cs typeface="Open Sans"/>
                <a:sym typeface="Open Sans"/>
              </a:rPr>
              <a:t>Handwritten answer sheets:</a:t>
            </a:r>
            <a:r>
              <a:rPr lang="en" sz="1600">
                <a:latin typeface="Open Sans"/>
                <a:ea typeface="Open Sans"/>
                <a:cs typeface="Open Sans"/>
                <a:sym typeface="Open Sans"/>
              </a:rPr>
              <a:t> ~3000 images (formula, figure, table)</a:t>
            </a:r>
            <a:endParaRPr sz="1600">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rPr lang="en" sz="1600">
                <a:latin typeface="Open Sans"/>
                <a:ea typeface="Open Sans"/>
                <a:cs typeface="Open Sans"/>
                <a:sym typeface="Open Sans"/>
              </a:rPr>
              <a:t>Model</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Tuned the YOLOv8 model on the </a:t>
            </a:r>
            <a:r>
              <a:rPr lang="en" sz="1600">
                <a:latin typeface="Open Sans"/>
                <a:ea typeface="Open Sans"/>
                <a:cs typeface="Open Sans"/>
                <a:sym typeface="Open Sans"/>
              </a:rPr>
              <a:t>dataset</a:t>
            </a:r>
            <a:r>
              <a:rPr lang="en" sz="1600">
                <a:latin typeface="Open Sans"/>
                <a:ea typeface="Open Sans"/>
                <a:cs typeface="Open Sans"/>
                <a:sym typeface="Open Sans"/>
              </a:rPr>
              <a:t> for object detection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Open source, state of the art model in terms of accuracy and precision</a:t>
            </a:r>
            <a:endParaRPr sz="16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ph type="title"/>
          </p:nvPr>
        </p:nvSpPr>
        <p:spPr>
          <a:xfrm>
            <a:off x="83100" y="22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Yolov8</a:t>
            </a:r>
            <a:endParaRPr/>
          </a:p>
        </p:txBody>
      </p:sp>
      <p:sp>
        <p:nvSpPr>
          <p:cNvPr id="180" name="Google Shape;18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 sz="2700"/>
              <a:t>Loss functions included the model:</a:t>
            </a:r>
            <a:endParaRPr sz="2700"/>
          </a:p>
          <a:p>
            <a:pPr indent="-322897" lvl="0" marL="457200" rtl="0" algn="l">
              <a:spcBef>
                <a:spcPts val="1200"/>
              </a:spcBef>
              <a:spcAft>
                <a:spcPts val="0"/>
              </a:spcAft>
              <a:buSzPct val="100000"/>
              <a:buChar char="●"/>
            </a:pPr>
            <a:r>
              <a:rPr lang="en" sz="2700"/>
              <a:t>Localization loss - predict the bounding box coordinates accurately, priority in our case (mse)</a:t>
            </a:r>
            <a:endParaRPr sz="2700"/>
          </a:p>
          <a:p>
            <a:pPr indent="0" lvl="0" marL="457200" rtl="0" algn="l">
              <a:spcBef>
                <a:spcPts val="1200"/>
              </a:spcBef>
              <a:spcAft>
                <a:spcPts val="0"/>
              </a:spcAft>
              <a:buNone/>
            </a:pPr>
            <a:r>
              <a:t/>
            </a:r>
            <a:endParaRPr sz="2700"/>
          </a:p>
          <a:p>
            <a:pPr indent="-322897" lvl="0" marL="457200" rtl="0" algn="l">
              <a:spcBef>
                <a:spcPts val="1200"/>
              </a:spcBef>
              <a:spcAft>
                <a:spcPts val="0"/>
              </a:spcAft>
              <a:buSzPct val="100000"/>
              <a:buChar char="●"/>
            </a:pPr>
            <a:r>
              <a:rPr lang="en" sz="2700"/>
              <a:t>Confidence loss - differentiate between the object and background binary cross entropy</a:t>
            </a:r>
            <a:endParaRPr sz="2700"/>
          </a:p>
          <a:p>
            <a:pPr indent="0" lvl="0" marL="457200" rtl="0" algn="l">
              <a:spcBef>
                <a:spcPts val="1200"/>
              </a:spcBef>
              <a:spcAft>
                <a:spcPts val="0"/>
              </a:spcAft>
              <a:buNone/>
            </a:pPr>
            <a:r>
              <a:t/>
            </a:r>
            <a:endParaRPr sz="2700"/>
          </a:p>
          <a:p>
            <a:pPr indent="-322897" lvl="0" marL="457200" rtl="0" algn="l">
              <a:spcBef>
                <a:spcPts val="1200"/>
              </a:spcBef>
              <a:spcAft>
                <a:spcPts val="0"/>
              </a:spcAft>
              <a:buSzPct val="100000"/>
              <a:buChar char="●"/>
            </a:pPr>
            <a:r>
              <a:rPr lang="en" sz="2700"/>
              <a:t>Classification loss - predicting the classes, cross entropy</a:t>
            </a:r>
            <a:endParaRPr sz="27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81" name="Google Shape;18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